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0"/>
  </p:notesMasterIdLst>
  <p:handoutMasterIdLst>
    <p:handoutMasterId r:id="rId21"/>
  </p:handoutMasterIdLst>
  <p:sldIdLst>
    <p:sldId id="350" r:id="rId5"/>
    <p:sldId id="361" r:id="rId6"/>
    <p:sldId id="365" r:id="rId7"/>
    <p:sldId id="352" r:id="rId8"/>
    <p:sldId id="356" r:id="rId9"/>
    <p:sldId id="363" r:id="rId10"/>
    <p:sldId id="366" r:id="rId11"/>
    <p:sldId id="367" r:id="rId12"/>
    <p:sldId id="368" r:id="rId13"/>
    <p:sldId id="369" r:id="rId14"/>
    <p:sldId id="370" r:id="rId15"/>
    <p:sldId id="371" r:id="rId16"/>
    <p:sldId id="373" r:id="rId17"/>
    <p:sldId id="357" r:id="rId18"/>
    <p:sldId id="34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1" autoAdjust="0"/>
    <p:restoredTop sz="95928" autoAdjust="0"/>
  </p:normalViewPr>
  <p:slideViewPr>
    <p:cSldViewPr snapToGrid="0">
      <p:cViewPr varScale="1">
        <p:scale>
          <a:sx n="110" d="100"/>
          <a:sy n="110" d="100"/>
        </p:scale>
        <p:origin x="176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6/12/22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June 12, 2022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/>
              <a:t>Using CNN to classify dog breeds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sz="2400" noProof="1"/>
              <a:t>Helping animal shelters estimate dog breeds with more confidence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164B6-8EF5-B24E-BBF1-5FF956101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073171" cy="610863"/>
          </a:xfrm>
        </p:spPr>
        <p:txBody>
          <a:bodyPr>
            <a:noAutofit/>
          </a:bodyPr>
          <a:lstStyle/>
          <a:p>
            <a:r>
              <a:rPr lang="en-US" dirty="0"/>
              <a:t>Misclassification – Same breed group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40C904-8A40-164C-942C-91E632739D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Toy Poodle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3BC96C-1187-2142-BD3C-59730E5790B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Miniature Poodle</a:t>
            </a:r>
          </a:p>
        </p:txBody>
      </p:sp>
      <p:pic>
        <p:nvPicPr>
          <p:cNvPr id="11" name="Content Placeholder 10" descr="A dog sitting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7AA80EBD-23EC-9943-9868-8886755050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133" y="2798763"/>
            <a:ext cx="2919959" cy="1943100"/>
          </a:xfrm>
        </p:spPr>
      </p:pic>
      <p:pic>
        <p:nvPicPr>
          <p:cNvPr id="13" name="Content Placeholder 12" descr="A picture containing mammal, dog, white, standing&#10;&#10;Description automatically generated">
            <a:extLst>
              <a:ext uri="{FF2B5EF4-FFF2-40B4-BE49-F238E27FC236}">
                <a16:creationId xmlns:a16="http://schemas.microsoft.com/office/drawing/2014/main" id="{FDE7B8F6-8AB8-B040-BEEA-7D95DA00122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798763"/>
            <a:ext cx="2357709" cy="2357709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A79736-DF52-D542-848A-646719C261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9DAF95-8CDA-B140-86F3-7383F47F645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EB2263-A084-4844-AC6A-ED4C7D6FDB3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1662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4D05-BD9A-784C-BC4B-9031EE065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9416349" cy="610863"/>
          </a:xfrm>
        </p:spPr>
        <p:txBody>
          <a:bodyPr anchor="b">
            <a:noAutofit/>
          </a:bodyPr>
          <a:lstStyle/>
          <a:p>
            <a:r>
              <a:rPr lang="en-US" dirty="0"/>
              <a:t>Misclassification – Botched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DFE3EE-A257-6D44-8EE1-3CE21C96ED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</p:spPr>
        <p:txBody>
          <a:bodyPr anchor="t">
            <a:normAutofit/>
          </a:bodyPr>
          <a:lstStyle/>
          <a:p>
            <a:r>
              <a:rPr lang="en-US" dirty="0"/>
              <a:t>Eskimo Dog </a:t>
            </a:r>
          </a:p>
        </p:txBody>
      </p:sp>
      <p:pic>
        <p:nvPicPr>
          <p:cNvPr id="11" name="Content Placeholder 10" descr="A white dog standing in grass&#10;&#10;Description automatically generated with low confidence">
            <a:extLst>
              <a:ext uri="{FF2B5EF4-FFF2-40B4-BE49-F238E27FC236}">
                <a16:creationId xmlns:a16="http://schemas.microsoft.com/office/drawing/2014/main" id="{BA7B6C55-3C0D-F040-BEE3-11E8772E5D5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94" b="3"/>
          <a:stretch/>
        </p:blipFill>
        <p:spPr>
          <a:xfrm>
            <a:off x="952500" y="2799146"/>
            <a:ext cx="3036477" cy="1942138"/>
          </a:xfrm>
          <a:noFill/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F2A747-6053-2F44-8946-856CDD85B09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</p:spPr>
        <p:txBody>
          <a:bodyPr anchor="t">
            <a:normAutofit/>
          </a:bodyPr>
          <a:lstStyle/>
          <a:p>
            <a:r>
              <a:rPr lang="en-US" dirty="0"/>
              <a:t>Eskimo Dog????!!!</a:t>
            </a:r>
          </a:p>
        </p:txBody>
      </p:sp>
      <p:pic>
        <p:nvPicPr>
          <p:cNvPr id="13" name="Content Placeholder 12" descr="A dog lying on the ground&#10;&#10;Description automatically generated with low confidence">
            <a:extLst>
              <a:ext uri="{FF2B5EF4-FFF2-40B4-BE49-F238E27FC236}">
                <a16:creationId xmlns:a16="http://schemas.microsoft.com/office/drawing/2014/main" id="{3C0EF2F4-15DE-E148-86F9-E228C169CFA6}"/>
              </a:ext>
            </a:extLst>
          </p:cNvPr>
          <p:cNvPicPr>
            <a:picLocks noGrp="1" noChangeAspect="1"/>
          </p:cNvPicPr>
          <p:nvPr>
            <p:ph sz="half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3" r="10582"/>
          <a:stretch/>
        </p:blipFill>
        <p:spPr>
          <a:xfrm>
            <a:off x="4568825" y="2798763"/>
            <a:ext cx="3051175" cy="2687637"/>
          </a:xfrm>
          <a:noFill/>
        </p:spPr>
      </p:pic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ACD42B54-A35A-5D70-02A3-2DB8D2CA5008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</p:spPr>
        <p:txBody>
          <a:bodyPr/>
          <a:lstStyle/>
          <a:p>
            <a:r>
              <a:rPr lang="en-US" dirty="0"/>
              <a:t>Samoyed</a:t>
            </a:r>
          </a:p>
        </p:txBody>
      </p:sp>
      <p:pic>
        <p:nvPicPr>
          <p:cNvPr id="15" name="Content Placeholder 14" descr="A picture containing mammal, sitting, white, dog&#10;&#10;Description automatically generated">
            <a:extLst>
              <a:ext uri="{FF2B5EF4-FFF2-40B4-BE49-F238E27FC236}">
                <a16:creationId xmlns:a16="http://schemas.microsoft.com/office/drawing/2014/main" id="{8459E496-A397-F145-A774-2CCCCF937517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738" y="3005215"/>
            <a:ext cx="3036887" cy="2274733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F6F0B1-75E8-9341-B558-31ED120A81D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0E80EF-F71D-DA43-BC49-066D48508A0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E8516F-76DA-2A4A-B25F-D0F31690864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2077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D609-D51C-074B-95C6-2DB60F76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742873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Performance – Mixed breed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70BE-8DD3-504D-9C27-327F2E234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Any Matches 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B333-5AE2-3740-BE17-FF4C63D06E7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All Matches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239843-55C5-9746-9250-815FD84E92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Out of the top ten predictions, the model correctly matches at least one of the two breeds 88% of the time. 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84DD3D-9B46-3041-A475-F98760655E8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Out of the top then predictions, the model matches both breeds at a rate of 30%.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23FDD-AFA3-5844-B131-6315CED9E0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98C36-50C9-A94A-9080-3DCC119B1E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F19C0-A8EA-C44E-BC3E-6A44596725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73451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mazon.com: Educa Borras 17963 500 Dog Collage Puzzle, Multicoloured : Toys  &amp; Games">
            <a:extLst>
              <a:ext uri="{FF2B5EF4-FFF2-40B4-BE49-F238E27FC236}">
                <a16:creationId xmlns:a16="http://schemas.microsoft.com/office/drawing/2014/main" id="{0CC1CAFD-DBD1-7845-ACBF-643ED9133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" r="2" b="18637"/>
          <a:stretch/>
        </p:blipFill>
        <p:spPr bwMode="auto">
          <a:xfrm>
            <a:off x="6299380" y="-22543"/>
            <a:ext cx="5892619" cy="690308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itle 2">
            <a:extLst>
              <a:ext uri="{FF2B5EF4-FFF2-40B4-BE49-F238E27FC236}">
                <a16:creationId xmlns:a16="http://schemas.microsoft.com/office/drawing/2014/main" id="{A5D3A296-7AE7-BDA3-7211-A839D8897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44" y="879063"/>
            <a:ext cx="4941477" cy="6108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1040" name="Text Placeholder 3">
            <a:extLst>
              <a:ext uri="{FF2B5EF4-FFF2-40B4-BE49-F238E27FC236}">
                <a16:creationId xmlns:a16="http://schemas.microsoft.com/office/drawing/2014/main" id="{EB6B0DAC-C7E5-FC4E-F6AA-D1ED6C797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9702" y="2289362"/>
            <a:ext cx="5629678" cy="3789466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When used as a single breed classifier, the model performs well with an 85% accuracy score, and a global precision score of 86%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Pit Bulls:  the model was able to identify bullterriers with precisions scores of 71% or more and can provide more confidence when estimating a breed.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Shelters are not great at classifying mixed breed dogs, and with my model matching at least one breed (in the top ten predictions), 86%, and matching both breeds with approximately 30% rate, I think it can be a useful tool to give shelters a little more confidence when making guesses.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1710F-F266-FC4E-912F-DB21D923B352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608EDA-E9C5-D141-9BB3-126491AFD9F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2C09F0-9FB7-DF43-8101-29E92481EB0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3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319620-6CCC-A34D-9D45-D6B57F800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29588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Recommendations for next steps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655189-E7B2-3A4A-99EE-997592791F7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</p:spPr>
        <p:txBody>
          <a:bodyPr/>
          <a:lstStyle/>
          <a:p>
            <a:r>
              <a:rPr lang="en-US" dirty="0"/>
              <a:t>Improve the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3C602-BA59-1744-B258-B489E00A3E1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5"/>
            <a:ext cx="2386404" cy="715228"/>
          </a:xfrm>
        </p:spPr>
        <p:txBody>
          <a:bodyPr/>
          <a:lstStyle/>
          <a:p>
            <a:r>
              <a:rPr lang="en-US" dirty="0"/>
              <a:t>Do a thorough clean-up of the data. Remove other breeds and make sure only the right breed is included.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D4284CF-DF13-E947-ADA5-0FD9AAC03C2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786336" cy="205837"/>
          </a:xfrm>
        </p:spPr>
        <p:txBody>
          <a:bodyPr/>
          <a:lstStyle/>
          <a:p>
            <a:r>
              <a:rPr lang="en-US" dirty="0"/>
              <a:t>Get more mixed breed data	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4FEC49-A0F0-FB4E-9A87-B2EF1136472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</p:spPr>
        <p:txBody>
          <a:bodyPr/>
          <a:lstStyle/>
          <a:p>
            <a:r>
              <a:rPr lang="en-US" dirty="0"/>
              <a:t>I want to properly collect data for mixed breeds that is properly confirmed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C396C20-F6DF-C940-BE16-6E008BFF9C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2" y="2568687"/>
            <a:ext cx="3388438" cy="186586"/>
          </a:xfrm>
        </p:spPr>
        <p:txBody>
          <a:bodyPr/>
          <a:lstStyle/>
          <a:p>
            <a:r>
              <a:rPr lang="en-US" dirty="0"/>
              <a:t>See if model improves	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5F2A68F-70C1-7F46-9A1C-586701744F58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5"/>
            <a:ext cx="1881609" cy="715227"/>
          </a:xfrm>
        </p:spPr>
        <p:txBody>
          <a:bodyPr/>
          <a:lstStyle/>
          <a:p>
            <a:r>
              <a:rPr lang="en-US" dirty="0"/>
              <a:t>Cleaner data should produce better predictions, right?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554997-3B04-634C-A36E-69B03113315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963073" y="4701908"/>
            <a:ext cx="3190289" cy="205837"/>
          </a:xfrm>
        </p:spPr>
        <p:txBody>
          <a:bodyPr/>
          <a:lstStyle/>
          <a:p>
            <a:r>
              <a:rPr lang="en-US" dirty="0"/>
              <a:t>Build a proper multilabel model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355B93-F7B4-8649-8BBF-819B529D7EC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963074" y="5087328"/>
            <a:ext cx="2133600" cy="369332"/>
          </a:xfrm>
        </p:spPr>
        <p:txBody>
          <a:bodyPr/>
          <a:lstStyle/>
          <a:p>
            <a:r>
              <a:rPr lang="en-US" dirty="0"/>
              <a:t>Mixed breed dogs deserve a real try at predicting their breeds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2B0E625-26CC-9744-9B92-56905E797B65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6F29C953-E914-EE4E-B001-1E1EAD7BFD8A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188C120B-6FFA-9C42-80DF-9F19DE9503F4}"/>
              </a:ext>
            </a:extLst>
          </p:cNvPr>
          <p:cNvSpPr>
            <a:spLocks noGrp="1"/>
          </p:cNvSpPr>
          <p:nvPr>
            <p:ph type="dt" sz="half" idx="36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101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39CB29A-76A5-EC44-A18B-9B1514A9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508" y="0"/>
            <a:ext cx="9298982" cy="6858000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582" y="487370"/>
            <a:ext cx="4941477" cy="610863"/>
          </a:xfrm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ideo 8">
            <a:extLst>
              <a:ext uri="{FF2B5EF4-FFF2-40B4-BE49-F238E27FC236}">
                <a16:creationId xmlns:a16="http://schemas.microsoft.com/office/drawing/2014/main" id="{83395919-32F0-FB2D-1580-506F370062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722" r="32463"/>
          <a:stretch/>
        </p:blipFill>
        <p:spPr>
          <a:xfrm>
            <a:off x="7886702" y="2005241"/>
            <a:ext cx="4305298" cy="4875302"/>
          </a:xfrm>
          <a:prstGeom prst="rect">
            <a:avLst/>
          </a:prstGeom>
          <a:noFill/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474877" cy="610863"/>
          </a:xfrm>
        </p:spPr>
        <p:txBody>
          <a:bodyPr anchor="b">
            <a:noAutofit/>
          </a:bodyPr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F80A9-6337-524E-AC61-32C5AFEE8E6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1"/>
            <a:ext cx="6680201" cy="3689575"/>
          </a:xfrm>
        </p:spPr>
        <p:txBody>
          <a:bodyPr>
            <a:norm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Approximately 2 million dogs are adopted each in the US each year.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Between 75% - 80% of dogs in shelters are mixed-breed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And as many as 25% of dogs in shelters are purebred dogs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A study found that when trying to identify the primary breed in a mixed-breed dogs, shelter staff got it right 56% of the time. But when they tried to identify the secondary breed, their success rate dropped to 10%.</a:t>
            </a:r>
          </a:p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Correctly identifying breeds can be a matter of life and death at kill shelters. Dogs lacking any Pit Bull DNA were mislabeled as such roughly 50%. 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803E71-3088-0347-9BCC-16ADB551CCC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F3960A-D260-8445-A153-0B674474CE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Capstone Project</a:t>
            </a: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1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dog lying on grass&#10;&#10;Description automatically generated with medium confidence">
            <a:extLst>
              <a:ext uri="{FF2B5EF4-FFF2-40B4-BE49-F238E27FC236}">
                <a16:creationId xmlns:a16="http://schemas.microsoft.com/office/drawing/2014/main" id="{9A6D7056-7C4A-D149-98FA-1E9F01A6825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" r="6557" b="-1"/>
          <a:stretch/>
        </p:blipFill>
        <p:spPr>
          <a:xfrm>
            <a:off x="6781800" y="2072869"/>
            <a:ext cx="5410200" cy="4807673"/>
          </a:xfrm>
          <a:noFill/>
        </p:spPr>
      </p:pic>
      <p:sp>
        <p:nvSpPr>
          <p:cNvPr id="14" name="Title 2">
            <a:extLst>
              <a:ext uri="{FF2B5EF4-FFF2-40B4-BE49-F238E27FC236}">
                <a16:creationId xmlns:a16="http://schemas.microsoft.com/office/drawing/2014/main" id="{7A30B5DE-0D11-14E0-DB73-C3995CAD0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10046877" cy="610863"/>
          </a:xfrm>
        </p:spPr>
        <p:txBody>
          <a:bodyPr>
            <a:normAutofit/>
          </a:bodyPr>
          <a:lstStyle/>
          <a:p>
            <a:r>
              <a:rPr lang="en-US" dirty="0"/>
              <a:t>Can CNN Improve classification rates? 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F2CF7302-EB3E-7889-A5A7-74C9F7A4D9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2"/>
            <a:ext cx="5410200" cy="3514538"/>
          </a:xfrm>
        </p:spPr>
        <p:txBody>
          <a:bodyPr/>
          <a:lstStyle/>
          <a:p>
            <a:r>
              <a:rPr lang="en-US" sz="2000" dirty="0"/>
              <a:t>Resources at dog shelters are scarce, providing each dog with a DNA test is not feasible. However, I set out to train a model that can improve the classification rates of shelter dogs. </a:t>
            </a:r>
            <a:br>
              <a:rPr lang="en-US" sz="2000" dirty="0"/>
            </a:br>
            <a:endParaRPr lang="en-US" sz="20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6EED7-DE18-3B46-916B-2F3363A711F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B8959-D2A6-1C4D-BF0F-7C93B3B3C0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b="0" dirty="0"/>
              <a:t>Capstone Project</a:t>
            </a:r>
          </a:p>
          <a:p>
            <a:pPr>
              <a:spcAft>
                <a:spcPts val="600"/>
              </a:spcAft>
            </a:pPr>
            <a:endParaRPr lang="en-US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D213AF-D3E7-404A-AB19-60BE618A29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218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9132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Training and Evaluating the Dog Classifying 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610704"/>
          </a:xfrm>
        </p:spPr>
        <p:txBody>
          <a:bodyPr/>
          <a:lstStyle/>
          <a:p>
            <a:r>
              <a:rPr lang="en-US" dirty="0"/>
              <a:t>The Stanford Dog Data – Includes 120 dog breeds from around the work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0015C52-08ED-464E-B7E8-24892D9C13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608496"/>
          </a:xfrm>
        </p:spPr>
        <p:txBody>
          <a:bodyPr/>
          <a:lstStyle/>
          <a:p>
            <a:r>
              <a:rPr lang="en-US" dirty="0"/>
              <a:t>The model – InceptionV3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79C7D4-91CF-6443-91D5-65DC860B40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07410"/>
            <a:ext cx="2128157" cy="1013364"/>
          </a:xfrm>
        </p:spPr>
        <p:txBody>
          <a:bodyPr/>
          <a:lstStyle/>
          <a:p>
            <a:r>
              <a:rPr lang="en-US" dirty="0"/>
              <a:t>Transfer learning was used to structure the model. </a:t>
            </a:r>
          </a:p>
          <a:p>
            <a:r>
              <a:rPr lang="en-US" dirty="0"/>
              <a:t>I fine tuned the model to the dog data and use image augmentation, other regularization techniques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/>
          <a:lstStyle/>
          <a:p>
            <a:r>
              <a:rPr lang="en-US" dirty="0"/>
              <a:t>Analysis of single breed predictions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691144"/>
          </a:xfrm>
        </p:spPr>
        <p:txBody>
          <a:bodyPr/>
          <a:lstStyle/>
          <a:p>
            <a:r>
              <a:rPr lang="en-US" dirty="0"/>
              <a:t>Globally – the model achieved an accuracy scores of 86%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608496"/>
          </a:xfrm>
        </p:spPr>
        <p:txBody>
          <a:bodyPr/>
          <a:lstStyle/>
          <a:p>
            <a:r>
              <a:rPr lang="en-US" dirty="0"/>
              <a:t>Analysis of mixed breed predictions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8"/>
            <a:ext cx="2128157" cy="691144"/>
          </a:xfrm>
        </p:spPr>
        <p:txBody>
          <a:bodyPr/>
          <a:lstStyle/>
          <a:p>
            <a:r>
              <a:rPr lang="en-US" dirty="0"/>
              <a:t>When tested with dogs of two breeds, the model, in its top 10 predictions, the model made at least one match 88% of the time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115086E-2AC3-4F4D-8F85-104CFA64FECF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369332"/>
          </a:xfrm>
        </p:spPr>
        <p:txBody>
          <a:bodyPr/>
          <a:lstStyle/>
          <a:p>
            <a:r>
              <a:rPr lang="en-US" dirty="0"/>
              <a:t>Recommendation for next steps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F247A08-A350-EF44-9F10-FC72B546660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847638"/>
          </a:xfrm>
        </p:spPr>
        <p:txBody>
          <a:bodyPr/>
          <a:lstStyle/>
          <a:p>
            <a:r>
              <a:rPr lang="en-US" dirty="0"/>
              <a:t>There is so much room for improvement here, I have a recommendations for next steps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C0BAE34D-BF83-084B-A10C-EB85694B9AC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2D9626DF-C81E-004B-9A70-7EF103792475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B1D7F-284F-6F46-99FA-EBB8ED69D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</p:spPr>
        <p:txBody>
          <a:bodyPr/>
          <a:lstStyle/>
          <a:p>
            <a:r>
              <a:rPr lang="en-US" dirty="0"/>
              <a:t>The Data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1E2644-1BD8-DB4D-B01F-F617AABF793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5257203"/>
            <a:ext cx="2133600" cy="205837"/>
          </a:xfrm>
        </p:spPr>
        <p:txBody>
          <a:bodyPr/>
          <a:lstStyle/>
          <a:p>
            <a:r>
              <a:rPr lang="en-US"/>
              <a:t>Cairn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43A531-88E8-744E-9BB5-FD05029B1D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5257203"/>
            <a:ext cx="2128157" cy="205837"/>
          </a:xfrm>
        </p:spPr>
        <p:txBody>
          <a:bodyPr/>
          <a:lstStyle/>
          <a:p>
            <a:r>
              <a:rPr lang="en-US" dirty="0"/>
              <a:t>French Bulldog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DF7B21D-37D3-8344-AC78-C169C79D3D2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5257203"/>
            <a:ext cx="2129245" cy="205837"/>
          </a:xfrm>
        </p:spPr>
        <p:txBody>
          <a:bodyPr/>
          <a:lstStyle/>
          <a:p>
            <a:r>
              <a:rPr lang="en-US"/>
              <a:t>Chihuahua</a:t>
            </a:r>
            <a:endParaRPr lang="en-US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0695B8F-A3CD-4845-8150-758480179C2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5257203"/>
            <a:ext cx="2129245" cy="205837"/>
          </a:xfrm>
        </p:spPr>
        <p:txBody>
          <a:bodyPr/>
          <a:lstStyle/>
          <a:p>
            <a:r>
              <a:rPr lang="en-US" dirty="0"/>
              <a:t>Cocker Spaniel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32DA2B67-BDBB-C945-988B-6C0D86F697C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EAEE347-BDD8-5349-BB37-C8938BFCFF4C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/>
              <a:t>Capstone Project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B160BE06-EC01-1145-BF3B-C02AC24955C4}"/>
              </a:ext>
            </a:extLst>
          </p:cNvPr>
          <p:cNvSpPr>
            <a:spLocks noGrp="1"/>
          </p:cNvSpPr>
          <p:nvPr>
            <p:ph type="dt" sz="half" idx="32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/>
              <a:t>June 13, 2022</a:t>
            </a:r>
            <a:endParaRPr lang="en-US" dirty="0"/>
          </a:p>
        </p:txBody>
      </p:sp>
      <p:pic>
        <p:nvPicPr>
          <p:cNvPr id="14" name="Picture Placeholder 13" descr="A dog sitting on a wood floor&#10;&#10;Description automatically generated with medium confidence">
            <a:extLst>
              <a:ext uri="{FF2B5EF4-FFF2-40B4-BE49-F238E27FC236}">
                <a16:creationId xmlns:a16="http://schemas.microsoft.com/office/drawing/2014/main" id="{187179EA-116E-C24D-90A3-8B7C11D84410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34" b="13934"/>
          <a:stretch>
            <a:fillRect/>
          </a:stretch>
        </p:blipFill>
        <p:spPr>
          <a:xfrm>
            <a:off x="954268" y="2843341"/>
            <a:ext cx="2118245" cy="2037217"/>
          </a:xfrm>
        </p:spPr>
      </p:pic>
      <p:pic>
        <p:nvPicPr>
          <p:cNvPr id="73" name="Picture Placeholder 72" descr="A baby and a dog&#10;&#10;Description automatically generated with medium confidence">
            <a:extLst>
              <a:ext uri="{FF2B5EF4-FFF2-40B4-BE49-F238E27FC236}">
                <a16:creationId xmlns:a16="http://schemas.microsoft.com/office/drawing/2014/main" id="{52F763A1-0B1C-FC41-BF01-C8B1B0368665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1" b="14511"/>
          <a:stretch>
            <a:fillRect/>
          </a:stretch>
        </p:blipFill>
        <p:spPr>
          <a:xfrm>
            <a:off x="6362292" y="2843341"/>
            <a:ext cx="2118245" cy="2037217"/>
          </a:xfrm>
        </p:spPr>
      </p:pic>
      <p:pic>
        <p:nvPicPr>
          <p:cNvPr id="77" name="Picture Placeholder 76" descr="A picture containing dog, indoor, mammal, white&#10;&#10;Description automatically generated">
            <a:extLst>
              <a:ext uri="{FF2B5EF4-FFF2-40B4-BE49-F238E27FC236}">
                <a16:creationId xmlns:a16="http://schemas.microsoft.com/office/drawing/2014/main" id="{9B793DA0-0E89-E64E-BC8E-97B03DAEE085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0" r="10980"/>
          <a:stretch>
            <a:fillRect/>
          </a:stretch>
        </p:blipFill>
        <p:spPr>
          <a:xfrm>
            <a:off x="3658280" y="2843341"/>
            <a:ext cx="2118245" cy="2037217"/>
          </a:xfrm>
        </p:spPr>
      </p:pic>
      <p:pic>
        <p:nvPicPr>
          <p:cNvPr id="81" name="Picture Placeholder 80">
            <a:extLst>
              <a:ext uri="{FF2B5EF4-FFF2-40B4-BE49-F238E27FC236}">
                <a16:creationId xmlns:a16="http://schemas.microsoft.com/office/drawing/2014/main" id="{8A01F0A2-DFB4-D04F-AF3C-70CA65DD8CE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 b="14030"/>
          <a:stretch>
            <a:fillRect/>
          </a:stretch>
        </p:blipFill>
        <p:spPr>
          <a:xfrm>
            <a:off x="9112023" y="2843341"/>
            <a:ext cx="2118245" cy="2037217"/>
          </a:xfr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D9DA6C13-6174-5245-9AF7-B9CE3D03AB85}"/>
              </a:ext>
            </a:extLst>
          </p:cNvPr>
          <p:cNvSpPr txBox="1"/>
          <p:nvPr/>
        </p:nvSpPr>
        <p:spPr>
          <a:xfrm>
            <a:off x="952500" y="1705360"/>
            <a:ext cx="593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About 21,500 images in total, relatively balanced. Each breed had at least 150 images and on average, we had about 180 per class. </a:t>
            </a:r>
          </a:p>
        </p:txBody>
      </p:sp>
    </p:spTree>
    <p:extLst>
      <p:ext uri="{BB962C8B-B14F-4D97-AF65-F5344CB8AC3E}">
        <p14:creationId xmlns:p14="http://schemas.microsoft.com/office/powerpoint/2010/main" val="1888457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026B5-2F88-BA48-A996-4A13FDFAA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7443377" cy="610863"/>
          </a:xfrm>
        </p:spPr>
        <p:txBody>
          <a:bodyPr>
            <a:normAutofit fontScale="90000"/>
          </a:bodyPr>
          <a:lstStyle/>
          <a:p>
            <a:r>
              <a:rPr lang="en-US"/>
              <a:t>Transfer Learning with InceptionV3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ABDF8F-0AD5-5C43-9EF3-8679B9897E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InceptionV3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82A119-28D1-B54D-A879-A0DDEC2966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86446"/>
            <a:ext cx="3036477" cy="1942138"/>
          </a:xfrm>
        </p:spPr>
        <p:txBody>
          <a:bodyPr/>
          <a:lstStyle/>
          <a:p>
            <a:r>
              <a:rPr lang="en-US" dirty="0"/>
              <a:t>Benefit over other pretrained models is that it’s design to lower the parameter. </a:t>
            </a:r>
          </a:p>
          <a:p>
            <a:r>
              <a:rPr lang="en-US" dirty="0"/>
              <a:t>Trains relatively quickly</a:t>
            </a:r>
          </a:p>
          <a:p>
            <a:r>
              <a:rPr lang="en-US" dirty="0"/>
              <a:t>Train in over 21000 images in less than two hours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5E5840-ED0D-0349-88F3-4E90A009498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General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801285-85FB-FD43-9631-322998389AF0}"/>
              </a:ext>
            </a:extLst>
          </p:cNvPr>
          <p:cNvSpPr>
            <a:spLocks noGrp="1"/>
          </p:cNvSpPr>
          <p:nvPr>
            <p:ph sz="half" idx="11"/>
          </p:nvPr>
        </p:nvSpPr>
        <p:spPr/>
        <p:txBody>
          <a:bodyPr/>
          <a:lstStyle/>
          <a:p>
            <a:r>
              <a:rPr lang="en-US" dirty="0"/>
              <a:t>InceptionV3</a:t>
            </a:r>
          </a:p>
          <a:p>
            <a:r>
              <a:rPr lang="en-US" dirty="0"/>
              <a:t>Last layer of </a:t>
            </a:r>
            <a:r>
              <a:rPr lang="en-US" dirty="0" err="1"/>
              <a:t>softmax</a:t>
            </a:r>
            <a:r>
              <a:rPr lang="en-US" dirty="0"/>
              <a:t> </a:t>
            </a:r>
          </a:p>
          <a:p>
            <a:r>
              <a:rPr lang="en-US" dirty="0"/>
              <a:t>Early Stopping </a:t>
            </a:r>
          </a:p>
          <a:p>
            <a:r>
              <a:rPr lang="en-US" dirty="0" err="1"/>
              <a:t>ReduceLROnPlateau</a:t>
            </a:r>
            <a:r>
              <a:rPr lang="en-US" dirty="0"/>
              <a:t> which is used to reduce the learning rate once learning stagnates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B50C3FA-D20D-3049-9C7F-6F37D4E022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 algn="l"/>
            <a:fld id="{294A09A9-5501-47C1-A89A-A340965A2BE2}" type="slidenum">
              <a:rPr lang="en-US" smtClean="0"/>
              <a:pPr algn="l"/>
              <a:t>6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6278D20-060E-1942-9A72-E600C02A820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r>
              <a:rPr lang="en-US" dirty="0"/>
              <a:t>Capstone Project</a:t>
            </a:r>
            <a:endParaRPr lang="en-US" sz="1100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AFD06229-BFA1-7D4D-B1E0-0A9F7FBF1F7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r>
              <a:rPr lang="en-US" dirty="0"/>
              <a:t>June 13, 2022</a:t>
            </a:r>
          </a:p>
          <a:p>
            <a:endParaRPr lang="en-US" sz="1100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ED9CA909-5ED9-5745-BE0C-37257EDCC5D3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336" y="2312472"/>
            <a:ext cx="2162662" cy="2429391"/>
          </a:xfrm>
        </p:spPr>
      </p:pic>
    </p:spTree>
    <p:extLst>
      <p:ext uri="{BB962C8B-B14F-4D97-AF65-F5344CB8AC3E}">
        <p14:creationId xmlns:p14="http://schemas.microsoft.com/office/powerpoint/2010/main" val="4954834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 descr="A picture containing grass, outdoor, standing, different&#10;&#10;Description automatically generated">
            <a:extLst>
              <a:ext uri="{FF2B5EF4-FFF2-40B4-BE49-F238E27FC236}">
                <a16:creationId xmlns:a16="http://schemas.microsoft.com/office/drawing/2014/main" id="{22E68616-0318-2F46-BDED-50E6C1A6A77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" r="3692"/>
          <a:stretch>
            <a:fillRect/>
          </a:stretch>
        </p:blipFill>
        <p:spPr>
          <a:xfrm>
            <a:off x="4614863" y="1570038"/>
            <a:ext cx="7350125" cy="5048250"/>
          </a:xfrm>
        </p:spPr>
      </p:pic>
      <p:sp>
        <p:nvSpPr>
          <p:cNvPr id="24" name="Title 2">
            <a:extLst>
              <a:ext uri="{FF2B5EF4-FFF2-40B4-BE49-F238E27FC236}">
                <a16:creationId xmlns:a16="http://schemas.microsoft.com/office/drawing/2014/main" id="{AC295C61-B9ED-A115-4D29-536C908E8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5131977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Image Augmentation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526477A5-39A7-3039-E24C-0A44359A482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2289363"/>
            <a:ext cx="2949800" cy="2643245"/>
          </a:xfrm>
        </p:spPr>
        <p:txBody>
          <a:bodyPr/>
          <a:lstStyle/>
          <a:p>
            <a:r>
              <a:rPr lang="en-US" dirty="0"/>
              <a:t>Image augmentation was made easy with TF </a:t>
            </a:r>
            <a:r>
              <a:rPr lang="en-US" dirty="0" err="1"/>
              <a:t>ImageDataGenerator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Shifts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Shear 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Zoom range </a:t>
            </a:r>
          </a:p>
          <a:p>
            <a:endParaRPr lang="en-US" dirty="0"/>
          </a:p>
        </p:txBody>
      </p:sp>
      <p:sp>
        <p:nvSpPr>
          <p:cNvPr id="28" name="Date Placeholder 4">
            <a:extLst>
              <a:ext uri="{FF2B5EF4-FFF2-40B4-BE49-F238E27FC236}">
                <a16:creationId xmlns:a16="http://schemas.microsoft.com/office/drawing/2014/main" id="{4782135A-C672-49EA-E19D-3B22C2B8BBE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2992120" y="6332220"/>
            <a:ext cx="131318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June 13, 2022</a:t>
            </a:r>
          </a:p>
          <a:p>
            <a:pPr>
              <a:spcAft>
                <a:spcPts val="600"/>
              </a:spcAft>
            </a:pPr>
            <a:endParaRPr lang="en-US" dirty="0">
              <a:latin typeface="+mn-lt"/>
            </a:endParaRPr>
          </a:p>
        </p:txBody>
      </p:sp>
      <p:sp>
        <p:nvSpPr>
          <p:cNvPr id="30" name="Footer Placeholder 5">
            <a:extLst>
              <a:ext uri="{FF2B5EF4-FFF2-40B4-BE49-F238E27FC236}">
                <a16:creationId xmlns:a16="http://schemas.microsoft.com/office/drawing/2014/main" id="{EDCF4C9A-BC2D-8C70-EF06-999608A2011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4790" y="6332220"/>
            <a:ext cx="149733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7FEE36F5-58BA-FFFA-FB91-A89C85263B5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pPr>
              <a:spcAft>
                <a:spcPts val="600"/>
              </a:spcAft>
            </a:pPr>
            <a:fld id="{294A09A9-5501-47C1-A89A-A340965A2BE2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8596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AD609-D51C-074B-95C6-2DB60F76D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10742873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Performance – Single breed classification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970BE-8DD3-504D-9C27-327F2E234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Globally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A6B333-5AE2-3740-BE17-FF4C63D06E7B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Breed by breed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9239843-55C5-9746-9250-815FD84E924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Model enjoyed 86% accuracy score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84DD3D-9B46-3041-A475-F98760655E85}"/>
              </a:ext>
            </a:extLst>
          </p:cNvPr>
          <p:cNvSpPr>
            <a:spLocks noGrp="1"/>
          </p:cNvSpPr>
          <p:nvPr>
            <p:ph sz="half" idx="13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Over 60% of breeds had recall scores of 0.90 or above</a:t>
            </a:r>
          </a:p>
          <a:p>
            <a:r>
              <a:rPr lang="en-US" sz="2000" dirty="0"/>
              <a:t>Only 9 breeds had recall scores of less than 0.50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A23FDD-AFA3-5844-B131-6315CED9E01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598C36-50C9-A94A-9080-3DCC119B1E9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4F19C0-A8EA-C44E-BC3E-6A44596725E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350143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6BE26-021D-D346-8BE3-F0777DB16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8965588" cy="610863"/>
          </a:xfrm>
        </p:spPr>
        <p:txBody>
          <a:bodyPr>
            <a:normAutofit/>
          </a:bodyPr>
          <a:lstStyle/>
          <a:p>
            <a:r>
              <a:rPr lang="en-US" dirty="0"/>
              <a:t>Misclassifications – Too similar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3EFB1A-AC01-4A4E-B13D-6EC3EA6179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Brittany Spaniel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9A20FC-7B19-8941-A064-C3F347618AEA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Welsh Springer Spaniel</a:t>
            </a:r>
          </a:p>
        </p:txBody>
      </p:sp>
      <p:pic>
        <p:nvPicPr>
          <p:cNvPr id="11" name="Content Placeholder 10" descr="A dog with a ball in its mouth in the snow&#10;&#10;Description automatically generated with medium confidence">
            <a:extLst>
              <a:ext uri="{FF2B5EF4-FFF2-40B4-BE49-F238E27FC236}">
                <a16:creationId xmlns:a16="http://schemas.microsoft.com/office/drawing/2014/main" id="{F7B354B0-7553-9F4A-9BB0-4361F2D3AB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023" y="2927552"/>
            <a:ext cx="2919959" cy="1943100"/>
          </a:xfrm>
        </p:spPr>
      </p:pic>
      <p:pic>
        <p:nvPicPr>
          <p:cNvPr id="13" name="Content Placeholder 12" descr="A dog standing in the woods&#10;&#10;Description automatically generated with medium confidence">
            <a:extLst>
              <a:ext uri="{FF2B5EF4-FFF2-40B4-BE49-F238E27FC236}">
                <a16:creationId xmlns:a16="http://schemas.microsoft.com/office/drawing/2014/main" id="{B0DED188-DB8B-FF4B-BCD4-F74DCFD5A234}"/>
              </a:ext>
            </a:extLst>
          </p:cNvPr>
          <p:cNvPicPr>
            <a:picLocks noGrp="1" noChangeAspect="1"/>
          </p:cNvPicPr>
          <p:nvPr>
            <p:ph sz="half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700" y="2927552"/>
            <a:ext cx="2787828" cy="2775438"/>
          </a:xfr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7F5F5A-ABE3-7741-ABB5-DB16FFCCE83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en-US" dirty="0"/>
              <a:t>June 13, 2022</a:t>
            </a:r>
          </a:p>
          <a:p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08F3400-860F-7D4D-B9E8-4F159B115A0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 dirty="0"/>
              <a:t>Capstone Project</a:t>
            </a:r>
          </a:p>
          <a:p>
            <a:endParaRPr lang="en-US" b="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F4AA3B-6BE0-C347-8E85-82A2769056B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329922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1314</TotalTime>
  <Words>799</Words>
  <Application>Microsoft Macintosh PowerPoint</Application>
  <PresentationFormat>Widescreen</PresentationFormat>
  <Paragraphs>120</Paragraphs>
  <Slides>15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Franklin Gothic Book</vt:lpstr>
      <vt:lpstr>Franklin Gothic Demi</vt:lpstr>
      <vt:lpstr>Wingdings</vt:lpstr>
      <vt:lpstr>Theme1</vt:lpstr>
      <vt:lpstr>Using CNN to classify dog breeds</vt:lpstr>
      <vt:lpstr>Problem Statement</vt:lpstr>
      <vt:lpstr>Can CNN Improve classification rates? </vt:lpstr>
      <vt:lpstr>Training and Evaluating the Dog Classifying model</vt:lpstr>
      <vt:lpstr>The Data</vt:lpstr>
      <vt:lpstr>Transfer Learning with InceptionV3</vt:lpstr>
      <vt:lpstr>Image Augmentation</vt:lpstr>
      <vt:lpstr>Model Performance – Single breed classification</vt:lpstr>
      <vt:lpstr>Misclassifications – Too similar </vt:lpstr>
      <vt:lpstr>Misclassification – Same breed group</vt:lpstr>
      <vt:lpstr>Misclassification – Botched data </vt:lpstr>
      <vt:lpstr>Model Performance – Mixed breed classification</vt:lpstr>
      <vt:lpstr>Conclusions</vt:lpstr>
      <vt:lpstr>Recommendations for next steps 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CNN to classify dog breeds</dc:title>
  <dc:creator>luisa gonzalez</dc:creator>
  <cp:lastModifiedBy>luisa gonzalez</cp:lastModifiedBy>
  <cp:revision>4</cp:revision>
  <dcterms:created xsi:type="dcterms:W3CDTF">2022-06-12T17:24:28Z</dcterms:created>
  <dcterms:modified xsi:type="dcterms:W3CDTF">2022-06-13T15:18:39Z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